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10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053" algn="l" defTabSz="91410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105" algn="l" defTabSz="91410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158" algn="l" defTabSz="91410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211" algn="l" defTabSz="91410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263" algn="l" defTabSz="91410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316" algn="l" defTabSz="91410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369" algn="l" defTabSz="91410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421" algn="l" defTabSz="91410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7" d="100"/>
          <a:sy n="147" d="100"/>
        </p:scale>
        <p:origin x="77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1A3996-C9B1-6FDA-E207-42B58B74E1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8BC9A37-0E95-0089-01A7-2778C866F3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E016041-12F5-FCB3-00AA-FD18E720B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C6934-3608-4CF3-B56C-9F59A66E69C0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7E43D58-704B-76A3-48B3-52B385750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813A24B-0BD1-50AB-DA72-088D5A76C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1370C-E66E-4332-ABD6-5A9DEA3308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0795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1A3BE3-D601-BBFF-47FE-E87BD2360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45A4641-1083-F07F-B5E2-AE8453F396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95F83B2-56B0-B79C-6D83-930918820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C6934-3608-4CF3-B56C-9F59A66E69C0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061FAC4-55AC-627F-FE0E-0D629ACCA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D18371F-A405-EFCD-76E0-22280434C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1370C-E66E-4332-ABD6-5A9DEA3308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2800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0E2FC2E-EA31-DD9A-8B9E-871C074895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DBA21A8-5D73-5A55-538B-0E5AAF3955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AEC8D8-A46E-75CE-B4DE-07CC24CAB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C6934-3608-4CF3-B56C-9F59A66E69C0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ABEEF16-C711-CA7B-A31A-D554C3EC5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00A6893-C4C2-F429-0F13-A4255B6F5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1370C-E66E-4332-ABD6-5A9DEA3308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9606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311A47-6D8C-7D19-98A4-AC2CEADA2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5F4738-FAE4-8025-0AA0-5C7FDF195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067F043-15FF-BA55-8FCB-86F748A63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C6934-3608-4CF3-B56C-9F59A66E69C0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ADC0DB3-175C-036A-4F23-9804F3CAD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5CCF31B-0AB4-230B-6C0D-11B59553A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1370C-E66E-4332-ABD6-5A9DEA3308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9767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CF262B-B451-301D-6603-7A4515C81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418A3C6-EC48-B5D3-C158-3432DDBBE8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FC8BFD-029B-80BD-E119-9424AE428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C6934-3608-4CF3-B56C-9F59A66E69C0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55D73AE-4D7E-21DD-4CC7-F53A04B5F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1103EAA-7B50-395F-3E89-2F9F9C782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1370C-E66E-4332-ABD6-5A9DEA3308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402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54B80B-5DA6-C57A-14A0-ACCE28F5E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45B541B-0013-7FB7-1508-81C91C28C5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7E7DFEE-945F-C013-9E3D-635EB2D204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7E00F93-98EB-450F-3EA0-72982500E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C6934-3608-4CF3-B56C-9F59A66E69C0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5430F41-C957-FEDD-B25B-4764A2449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C5F97A0-F656-453B-CFEA-AB40CE332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1370C-E66E-4332-ABD6-5A9DEA3308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8209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714A7E-6FF7-F782-AAE3-EC73673EF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F012903-D7A2-170B-87F5-53483E3A5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02AB3F7-7417-71AC-B6EC-F709F194E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6CADD8C-BE1C-7759-6CB9-AF0A4B28FE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5929ADD-5C7E-1949-C2E3-C4C665BD42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962177F-3BC4-DD00-1143-778BBF3E0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C6934-3608-4CF3-B56C-9F59A66E69C0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9646683-3B20-59C3-12AD-BC0A77998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1E43EEB-1C10-8574-2E10-FEDA41268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1370C-E66E-4332-ABD6-5A9DEA3308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4520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0AEBB6-B185-82D9-F49A-B68F59E3B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A2794FB-5020-319C-8332-2E0287BA3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C6934-3608-4CF3-B56C-9F59A66E69C0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2F9705B-A117-EF5C-725D-925955C37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EB4A305-72F3-2637-DB5C-2A7267A15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1370C-E66E-4332-ABD6-5A9DEA3308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3611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367F1BA-4F52-6CAF-7420-0D16894DC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C6934-3608-4CF3-B56C-9F59A66E69C0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05BE31C-94BB-82D7-9F06-133A20A0A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674A726-8EEB-AD98-C45F-481184A33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1370C-E66E-4332-ABD6-5A9DEA3308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7503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4FEC33-4532-F844-5538-FFF4DFF5D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CB9394D-2E16-CDB7-DA6D-A6A201E9E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4F4BB8A-4C58-2AD8-54FB-5CBAD37F8A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EF8F456-314C-0056-5E4A-62B2B38AE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C6934-3608-4CF3-B56C-9F59A66E69C0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8A200C5-8982-2B9C-73EF-A0325E95C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B83CE95-CBDC-126D-AE42-9BE560F46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1370C-E66E-4332-ABD6-5A9DEA3308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6131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014ED3-2EBB-06E6-B95F-980300992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7D6D64C-B548-0C01-A791-44A80C32E4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FB37C0E-C276-1436-DBF5-1A338F75CB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4F83925-747A-D5EB-A25C-BBB8A1A13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C6934-3608-4CF3-B56C-9F59A66E69C0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53C27FE-01F8-804E-FF63-10215A4C9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962878B-CF65-3F67-1EB6-58A0CC1F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1370C-E66E-4332-ABD6-5A9DEA3308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4039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7F0D687-F6E9-D9DF-8FAC-233B4C827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DCA0514-58F9-F95B-2E42-936D1FE7C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1B5B3E8-796F-97EF-938C-9338479FA7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C6934-3608-4CF3-B56C-9F59A66E69C0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A0476C-512C-3BF7-45E1-8B06DF7CB8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4CBA7E7-A6F2-9E20-887C-3953F8DA8B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1370C-E66E-4332-ABD6-5A9DEA3308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6030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组合 27">
            <a:extLst>
              <a:ext uri="{FF2B5EF4-FFF2-40B4-BE49-F238E27FC236}">
                <a16:creationId xmlns:a16="http://schemas.microsoft.com/office/drawing/2014/main" id="{8AF1D8BB-54ED-4355-3C7C-F89BBCB29F0F}"/>
              </a:ext>
            </a:extLst>
          </p:cNvPr>
          <p:cNvGrpSpPr/>
          <p:nvPr/>
        </p:nvGrpSpPr>
        <p:grpSpPr>
          <a:xfrm>
            <a:off x="526994" y="2444108"/>
            <a:ext cx="4083916" cy="4324523"/>
            <a:chOff x="526993" y="2444101"/>
            <a:chExt cx="4083918" cy="4324521"/>
          </a:xfrm>
        </p:grpSpPr>
        <p:pic>
          <p:nvPicPr>
            <p:cNvPr id="17" name="图片 16" descr="图表, 雷达图&#10;&#10;描述已自动生成">
              <a:extLst>
                <a:ext uri="{FF2B5EF4-FFF2-40B4-BE49-F238E27FC236}">
                  <a16:creationId xmlns:a16="http://schemas.microsoft.com/office/drawing/2014/main" id="{01D5FDEF-F399-4AF6-6008-5CB9FF0398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6993" y="2444101"/>
              <a:ext cx="4083918" cy="4324521"/>
            </a:xfrm>
            <a:prstGeom prst="rect">
              <a:avLst/>
            </a:prstGeom>
          </p:spPr>
        </p:pic>
        <p:sp>
          <p:nvSpPr>
            <p:cNvPr id="18" name="箭头: 右 17">
              <a:extLst>
                <a:ext uri="{FF2B5EF4-FFF2-40B4-BE49-F238E27FC236}">
                  <a16:creationId xmlns:a16="http://schemas.microsoft.com/office/drawing/2014/main" id="{65D2AFD9-84D1-F77C-54CC-5EFD9801236D}"/>
                </a:ext>
              </a:extLst>
            </p:cNvPr>
            <p:cNvSpPr/>
            <p:nvPr/>
          </p:nvSpPr>
          <p:spPr>
            <a:xfrm>
              <a:off x="2418945" y="4909225"/>
              <a:ext cx="453957" cy="142673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/>
            </a:p>
          </p:txBody>
        </p:sp>
        <p:sp>
          <p:nvSpPr>
            <p:cNvPr id="19" name="箭头: 右 18">
              <a:extLst>
                <a:ext uri="{FF2B5EF4-FFF2-40B4-BE49-F238E27FC236}">
                  <a16:creationId xmlns:a16="http://schemas.microsoft.com/office/drawing/2014/main" id="{69A69B42-AAB8-B2FC-C33B-7B880A34A646}"/>
                </a:ext>
              </a:extLst>
            </p:cNvPr>
            <p:cNvSpPr/>
            <p:nvPr/>
          </p:nvSpPr>
          <p:spPr>
            <a:xfrm rot="19784578">
              <a:off x="2356005" y="4774402"/>
              <a:ext cx="425896" cy="142876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/>
            </a:p>
          </p:txBody>
        </p:sp>
        <p:sp>
          <p:nvSpPr>
            <p:cNvPr id="20" name="箭头: 右 19">
              <a:extLst>
                <a:ext uri="{FF2B5EF4-FFF2-40B4-BE49-F238E27FC236}">
                  <a16:creationId xmlns:a16="http://schemas.microsoft.com/office/drawing/2014/main" id="{EBC07DAE-AD47-F6C3-FFA2-0FD9755E7004}"/>
                </a:ext>
              </a:extLst>
            </p:cNvPr>
            <p:cNvSpPr/>
            <p:nvPr/>
          </p:nvSpPr>
          <p:spPr>
            <a:xfrm rot="3463246">
              <a:off x="2381425" y="5052890"/>
              <a:ext cx="282197" cy="113658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文本框 20">
                  <a:extLst>
                    <a:ext uri="{FF2B5EF4-FFF2-40B4-BE49-F238E27FC236}">
                      <a16:creationId xmlns:a16="http://schemas.microsoft.com/office/drawing/2014/main" id="{A99FB035-B704-10F9-9533-0158A7FADFB8}"/>
                    </a:ext>
                  </a:extLst>
                </p:cNvPr>
                <p:cNvSpPr txBox="1"/>
                <p:nvPr/>
              </p:nvSpPr>
              <p:spPr>
                <a:xfrm>
                  <a:off x="2696350" y="4751290"/>
                  <a:ext cx="65499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9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9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CN" sz="9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oMath>
                    </m:oMathPara>
                  </a14:m>
                  <a:endParaRPr lang="zh-CN" altLang="en-US" sz="900" dirty="0"/>
                </a:p>
              </p:txBody>
            </p:sp>
          </mc:Choice>
          <mc:Fallback xmlns="">
            <p:sp>
              <p:nvSpPr>
                <p:cNvPr id="21" name="文本框 20">
                  <a:extLst>
                    <a:ext uri="{FF2B5EF4-FFF2-40B4-BE49-F238E27FC236}">
                      <a16:creationId xmlns:a16="http://schemas.microsoft.com/office/drawing/2014/main" id="{A99FB035-B704-10F9-9533-0158A7FADFB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96350" y="4751290"/>
                  <a:ext cx="654993" cy="2308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箭头: 右 23">
              <a:extLst>
                <a:ext uri="{FF2B5EF4-FFF2-40B4-BE49-F238E27FC236}">
                  <a16:creationId xmlns:a16="http://schemas.microsoft.com/office/drawing/2014/main" id="{FD1811E3-D3C0-9519-BF8A-760072387E11}"/>
                </a:ext>
              </a:extLst>
            </p:cNvPr>
            <p:cNvSpPr/>
            <p:nvPr/>
          </p:nvSpPr>
          <p:spPr>
            <a:xfrm>
              <a:off x="3219354" y="4465434"/>
              <a:ext cx="453957" cy="142673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/>
            </a:p>
          </p:txBody>
        </p:sp>
        <p:sp>
          <p:nvSpPr>
            <p:cNvPr id="25" name="箭头: 右 24">
              <a:extLst>
                <a:ext uri="{FF2B5EF4-FFF2-40B4-BE49-F238E27FC236}">
                  <a16:creationId xmlns:a16="http://schemas.microsoft.com/office/drawing/2014/main" id="{816124D9-1B0B-B652-C15E-98651E6F2489}"/>
                </a:ext>
              </a:extLst>
            </p:cNvPr>
            <p:cNvSpPr/>
            <p:nvPr/>
          </p:nvSpPr>
          <p:spPr>
            <a:xfrm rot="19784578">
              <a:off x="3156414" y="4330611"/>
              <a:ext cx="425896" cy="142876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/>
            </a:p>
          </p:txBody>
        </p:sp>
        <p:sp>
          <p:nvSpPr>
            <p:cNvPr id="26" name="箭头: 右 25">
              <a:extLst>
                <a:ext uri="{FF2B5EF4-FFF2-40B4-BE49-F238E27FC236}">
                  <a16:creationId xmlns:a16="http://schemas.microsoft.com/office/drawing/2014/main" id="{4A07146A-DA8C-53DF-EAA6-C4DC6B85F778}"/>
                </a:ext>
              </a:extLst>
            </p:cNvPr>
            <p:cNvSpPr/>
            <p:nvPr/>
          </p:nvSpPr>
          <p:spPr>
            <a:xfrm rot="3463246">
              <a:off x="3181834" y="4609099"/>
              <a:ext cx="282197" cy="113658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文本框 26">
                  <a:extLst>
                    <a:ext uri="{FF2B5EF4-FFF2-40B4-BE49-F238E27FC236}">
                      <a16:creationId xmlns:a16="http://schemas.microsoft.com/office/drawing/2014/main" id="{5A143729-1168-EDE7-CA1A-0D333C9C0506}"/>
                    </a:ext>
                  </a:extLst>
                </p:cNvPr>
                <p:cNvSpPr txBox="1"/>
                <p:nvPr/>
              </p:nvSpPr>
              <p:spPr>
                <a:xfrm>
                  <a:off x="3496758" y="4307502"/>
                  <a:ext cx="65499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9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9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CN" sz="9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oMath>
                    </m:oMathPara>
                  </a14:m>
                  <a:endParaRPr lang="zh-CN" altLang="en-US" sz="900" dirty="0"/>
                </a:p>
              </p:txBody>
            </p:sp>
          </mc:Choice>
          <mc:Fallback xmlns="">
            <p:sp>
              <p:nvSpPr>
                <p:cNvPr id="27" name="文本框 26">
                  <a:extLst>
                    <a:ext uri="{FF2B5EF4-FFF2-40B4-BE49-F238E27FC236}">
                      <a16:creationId xmlns:a16="http://schemas.microsoft.com/office/drawing/2014/main" id="{5A143729-1168-EDE7-CA1A-0D333C9C050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6758" y="4307502"/>
                  <a:ext cx="654993" cy="2308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2E0973DF-DDC7-6412-EBE4-9D1FD9755D21}"/>
                  </a:ext>
                </a:extLst>
              </p:cNvPr>
              <p:cNvSpPr txBox="1"/>
              <p:nvPr/>
            </p:nvSpPr>
            <p:spPr>
              <a:xfrm>
                <a:off x="234440" y="56411"/>
                <a:ext cx="7412479" cy="10221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/>
                  <a:t>对于这个体系，文章只考虑了最近邻</a:t>
                </a:r>
                <a:endParaRPr lang="en-US" altLang="zh-CN" sz="2000" dirty="0"/>
              </a:p>
              <a:p>
                <a:r>
                  <a:rPr lang="zh-CN" altLang="en-US" sz="2000" dirty="0"/>
                  <a:t>首先定义两个跃迁系数，分别为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∥</m:t>
                        </m:r>
                      </m:sub>
                    </m:sSub>
                  </m:oMath>
                </a14:m>
                <a:r>
                  <a:rPr lang="zh-CN" altLang="en-US" sz="2000" dirty="0"/>
                  <a:t>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000" i="1" dirty="0">
                            <a:latin typeface="Cambria Math" panose="02040503050406030204" pitchFamily="18" charset="0"/>
                          </a:rPr>
                          <m:t>⊥</m:t>
                        </m:r>
                      </m:sub>
                    </m:sSub>
                    <m:r>
                      <a:rPr lang="zh-CN" altLang="en-US" sz="2000" i="1" dirty="0">
                        <a:latin typeface="Cambria Math" panose="02040503050406030204" pitchFamily="18" charset="0"/>
                      </a:rPr>
                      <m:t>，</m:t>
                    </m:r>
                  </m:oMath>
                </a14:m>
                <a:r>
                  <a:rPr lang="zh-CN" altLang="en-US" sz="2000" dirty="0"/>
                  <a:t>对于</a:t>
                </a:r>
                <a:r>
                  <a:rPr lang="en-US" altLang="zh-CN" sz="2000" dirty="0"/>
                  <a:t>A</a:t>
                </a:r>
                <a:r>
                  <a:rPr lang="zh-CN" altLang="en-US" sz="2000" dirty="0"/>
                  <a:t>和</a:t>
                </a:r>
                <a:r>
                  <a:rPr lang="en-US" altLang="zh-CN" sz="2000" dirty="0"/>
                  <a:t>B</a:t>
                </a:r>
                <a:r>
                  <a:rPr lang="zh-CN" altLang="en-US" sz="2000" dirty="0"/>
                  <a:t>原子，都有三个最近邻，两个原子的在位能项设为相反数</a:t>
                </a:r>
                <a:endParaRPr lang="en-US" altLang="zh-CN" sz="2000" dirty="0"/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2E0973DF-DDC7-6412-EBE4-9D1FD9755D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440" y="56411"/>
                <a:ext cx="7412479" cy="1022139"/>
              </a:xfrm>
              <a:prstGeom prst="rect">
                <a:avLst/>
              </a:prstGeom>
              <a:blipFill>
                <a:blip r:embed="rId5"/>
                <a:stretch>
                  <a:fillRect l="-822" t="-2976" b="-952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22FA6F11-6364-2A38-3439-37F2D986AE9E}"/>
                  </a:ext>
                </a:extLst>
              </p:cNvPr>
              <p:cNvSpPr txBox="1"/>
              <p:nvPr/>
            </p:nvSpPr>
            <p:spPr>
              <a:xfrm>
                <a:off x="4174873" y="1683251"/>
                <a:ext cx="8246488" cy="2200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>
                    <a:latin typeface="Cambria Math" panose="02040503050406030204" pitchFamily="18" charset="0"/>
                  </a:rPr>
                  <a:t>其中，第一个原子的</a:t>
                </a:r>
                <a:r>
                  <a:rPr lang="en-US" altLang="zh-CN" sz="2000" dirty="0" err="1">
                    <a:latin typeface="Cambria Math" panose="02040503050406030204" pitchFamily="18" charset="0"/>
                  </a:rPr>
                  <a:t>px</a:t>
                </a:r>
                <a:r>
                  <a:rPr lang="zh-CN" altLang="en-US" sz="2000" dirty="0">
                    <a:latin typeface="Cambria Math" panose="02040503050406030204" pitchFamily="18" charset="0"/>
                  </a:rPr>
                  <a:t>轨道到第二个原子的</a:t>
                </a:r>
                <a:r>
                  <a:rPr lang="en-US" altLang="zh-CN" sz="2000" dirty="0" err="1">
                    <a:latin typeface="Cambria Math" panose="02040503050406030204" pitchFamily="18" charset="0"/>
                  </a:rPr>
                  <a:t>px</a:t>
                </a:r>
                <a:r>
                  <a:rPr lang="zh-CN" altLang="en-US" sz="2000" dirty="0">
                    <a:latin typeface="Cambria Math" panose="02040503050406030204" pitchFamily="18" charset="0"/>
                  </a:rPr>
                  <a:t>轨道之间的跃迁如下：</a:t>
                </a:r>
                <a:endParaRPr lang="en-US" altLang="zh-CN" sz="2000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13</m:t>
                          </m:r>
                        </m:sub>
                      </m:sSub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∥</m:t>
                          </m:r>
                        </m:sub>
                      </m:sSub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d>
                            <m:d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sup>
                      </m:sSup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∥</m:t>
                          </m:r>
                        </m:sub>
                      </m:sSub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d>
                            <m:d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sup>
                      </m:sSup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zh-CN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d>
                            <m:d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sup>
                      </m:sSup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d>
                            <m:d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sup>
                      </m:sSup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zh-CN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d>
                            <m:d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sup>
                      </m:sSup>
                    </m:oMath>
                  </m:oMathPara>
                </a14:m>
                <a:endParaRPr lang="zh-CN" altLang="en-US" sz="2000" dirty="0"/>
              </a:p>
            </p:txBody>
          </p:sp>
        </mc:Choice>
        <mc:Fallback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22FA6F11-6364-2A38-3439-37F2D986A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4873" y="1683251"/>
                <a:ext cx="8246488" cy="2200282"/>
              </a:xfrm>
              <a:prstGeom prst="rect">
                <a:avLst/>
              </a:prstGeom>
              <a:blipFill>
                <a:blip r:embed="rId6"/>
                <a:stretch>
                  <a:fillRect l="-813" t="-193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90E43FF2-07D2-27B6-59F4-FD67BAD06A1F}"/>
                  </a:ext>
                </a:extLst>
              </p:cNvPr>
              <p:cNvSpPr txBox="1"/>
              <p:nvPr/>
            </p:nvSpPr>
            <p:spPr>
              <a:xfrm>
                <a:off x="234440" y="1153007"/>
                <a:ext cx="7880866" cy="4065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/>
                  <a:t>A</a:t>
                </a:r>
                <a:r>
                  <a:rPr lang="zh-CN" altLang="en-US" sz="2000" dirty="0"/>
                  <a:t>和</a:t>
                </a:r>
                <a:r>
                  <a:rPr lang="en-US" altLang="zh-CN" sz="2000" dirty="0"/>
                  <a:t>B</a:t>
                </a:r>
                <a:r>
                  <a:rPr lang="zh-CN" altLang="en-US" sz="2000" dirty="0"/>
                  <a:t>如果刚好头碰头则设为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∥</m:t>
                        </m:r>
                      </m:sub>
                    </m:sSub>
                  </m:oMath>
                </a14:m>
                <a:r>
                  <a:rPr lang="zh-CN" altLang="en-US" sz="2000" dirty="0"/>
                  <a:t>，现在变成了分量</a:t>
                </a:r>
              </a:p>
            </p:txBody>
          </p:sp>
        </mc:Choice>
        <mc:Fallback xmlns=""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90E43FF2-07D2-27B6-59F4-FD67BAD06A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440" y="1153007"/>
                <a:ext cx="7880866" cy="406586"/>
              </a:xfrm>
              <a:prstGeom prst="rect">
                <a:avLst/>
              </a:prstGeom>
              <a:blipFill>
                <a:blip r:embed="rId7"/>
                <a:stretch>
                  <a:fillRect l="-773" t="-5970" b="-2537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文本框 15">
            <a:extLst>
              <a:ext uri="{FF2B5EF4-FFF2-40B4-BE49-F238E27FC236}">
                <a16:creationId xmlns:a16="http://schemas.microsoft.com/office/drawing/2014/main" id="{367A2F5D-0BE9-9223-0319-208A3C3A1DFA}"/>
              </a:ext>
            </a:extLst>
          </p:cNvPr>
          <p:cNvSpPr txBox="1"/>
          <p:nvPr/>
        </p:nvSpPr>
        <p:spPr>
          <a:xfrm>
            <a:off x="4986337" y="5479719"/>
            <a:ext cx="22193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注意这里加了负号，因为这里考虑了头碰头和肩并肩的方向！！！</a:t>
            </a:r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0C009621-6DDB-14BE-6D79-24C3DF3A8883}"/>
              </a:ext>
            </a:extLst>
          </p:cNvPr>
          <p:cNvGrpSpPr/>
          <p:nvPr/>
        </p:nvGrpSpPr>
        <p:grpSpPr>
          <a:xfrm>
            <a:off x="4429155" y="3788743"/>
            <a:ext cx="8246488" cy="1690976"/>
            <a:chOff x="927930" y="194379"/>
            <a:chExt cx="8246488" cy="169097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9" name="文本框 28">
                  <a:extLst>
                    <a:ext uri="{FF2B5EF4-FFF2-40B4-BE49-F238E27FC236}">
                      <a16:creationId xmlns:a16="http://schemas.microsoft.com/office/drawing/2014/main" id="{3004AEF4-2E97-8DD6-88A6-3BEDBE4A1798}"/>
                    </a:ext>
                  </a:extLst>
                </p:cNvPr>
                <p:cNvSpPr txBox="1"/>
                <p:nvPr/>
              </p:nvSpPr>
              <p:spPr>
                <a:xfrm>
                  <a:off x="927930" y="194379"/>
                  <a:ext cx="8246488" cy="16909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000" dirty="0">
                      <a:latin typeface="Cambria Math" panose="02040503050406030204" pitchFamily="18" charset="0"/>
                    </a:rPr>
                    <a:t>A</a:t>
                  </a:r>
                  <a:r>
                    <a:rPr lang="zh-CN" altLang="en-US" sz="2000" dirty="0">
                      <a:latin typeface="Cambria Math" panose="02040503050406030204" pitchFamily="18" charset="0"/>
                    </a:rPr>
                    <a:t>原子的</a:t>
                  </a:r>
                  <a:r>
                    <a:rPr lang="en-US" altLang="zh-CN" sz="2000" dirty="0">
                      <a:latin typeface="Cambria Math" panose="02040503050406030204" pitchFamily="18" charset="0"/>
                    </a:rPr>
                    <a:t>px</a:t>
                  </a:r>
                  <a:r>
                    <a:rPr lang="zh-CN" altLang="en-US" sz="2000" dirty="0">
                      <a:latin typeface="Cambria Math" panose="02040503050406030204" pitchFamily="18" charset="0"/>
                    </a:rPr>
                    <a:t>到</a:t>
                  </a:r>
                  <a:r>
                    <a:rPr lang="en-US" altLang="zh-CN" sz="2000" dirty="0">
                      <a:latin typeface="Cambria Math" panose="02040503050406030204" pitchFamily="18" charset="0"/>
                    </a:rPr>
                    <a:t>B</a:t>
                  </a:r>
                  <a:r>
                    <a:rPr lang="zh-CN" altLang="en-US" sz="2000" dirty="0">
                      <a:latin typeface="Cambria Math" panose="02040503050406030204" pitchFamily="18" charset="0"/>
                    </a:rPr>
                    <a:t>原子的</a:t>
                  </a:r>
                  <a:r>
                    <a:rPr lang="en-US" altLang="zh-CN" sz="2000" dirty="0">
                      <a:latin typeface="Cambria Math" panose="02040503050406030204" pitchFamily="18" charset="0"/>
                    </a:rPr>
                    <a:t>py</a:t>
                  </a:r>
                  <a:endParaRPr lang="en-US" altLang="zh-CN" sz="2000" i="1" dirty="0"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∥</m:t>
                            </m:r>
                          </m:sub>
                        </m:sSub>
                        <m:sSup>
                          <m:s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d>
                              <m:dPr>
                                <m:ctrlP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  <m:f>
                                  <m:fPr>
                                    <m:ctrlP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  <m:f>
                                  <m:fPr>
                                    <m:ctrlP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altLang="zh-CN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altLang="zh-CN" sz="2000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</m:d>
                          </m:sup>
                        </m:s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∗</m:t>
                        </m:r>
                        <m:f>
                          <m:f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∗</m:t>
                        </m:r>
                        <m:f>
                          <m:f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∥</m:t>
                            </m:r>
                          </m:sub>
                        </m:sSub>
                        <m:sSup>
                          <m:s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d>
                              <m:dPr>
                                <m:ctrlP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  <m:f>
                                  <m:fPr>
                                    <m:ctrlP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  <m:f>
                                  <m:fPr>
                                    <m:ctrlP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altLang="zh-CN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altLang="zh-CN" sz="2000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</m:d>
                          </m:sup>
                        </m:s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∗</m:t>
                        </m:r>
                        <m:f>
                          <m:f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∗</m:t>
                        </m:r>
                        <m:f>
                          <m:f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US" altLang="zh-CN" sz="2000" i="1" dirty="0"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⊥</m:t>
                            </m:r>
                          </m:sub>
                        </m:sSub>
                        <m:sSup>
                          <m:s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d>
                              <m:dPr>
                                <m:ctrlP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  <m:f>
                                  <m:fPr>
                                    <m:ctrlP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  <m:f>
                                  <m:fPr>
                                    <m:ctrlP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altLang="zh-CN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altLang="zh-CN" sz="2000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</m:d>
                          </m:sup>
                        </m:s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∗</m:t>
                        </m:r>
                        <m:f>
                          <m:f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∗</m:t>
                        </m:r>
                        <m:f>
                          <m:f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⊥</m:t>
                                </m:r>
                              </m:sub>
                            </m:sSub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d>
                              <m:dPr>
                                <m:ctrlP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  <m:f>
                                  <m:fPr>
                                    <m:ctrlP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  <m:f>
                                  <m:fPr>
                                    <m:ctrlP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altLang="zh-CN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altLang="zh-CN" sz="2000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</m:d>
                          </m:sup>
                        </m:s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∗</m:t>
                        </m:r>
                        <m:f>
                          <m:f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∗</m:t>
                        </m:r>
                        <m:f>
                          <m:f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US" altLang="zh-CN" sz="2000" i="1" dirty="0">
                    <a:latin typeface="Cambria Math" panose="02040503050406030204" pitchFamily="18" charset="0"/>
                  </a:endParaRPr>
                </a:p>
              </p:txBody>
            </p:sp>
          </mc:Choice>
          <mc:Fallback>
            <p:sp>
              <p:nvSpPr>
                <p:cNvPr id="29" name="文本框 28">
                  <a:extLst>
                    <a:ext uri="{FF2B5EF4-FFF2-40B4-BE49-F238E27FC236}">
                      <a16:creationId xmlns:a16="http://schemas.microsoft.com/office/drawing/2014/main" id="{3004AEF4-2E97-8DD6-88A6-3BEDBE4A179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7930" y="194379"/>
                  <a:ext cx="8246488" cy="1690976"/>
                </a:xfrm>
                <a:prstGeom prst="rect">
                  <a:avLst/>
                </a:prstGeom>
                <a:blipFill>
                  <a:blip r:embed="rId8"/>
                  <a:stretch>
                    <a:fillRect l="-814" t="-2888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FDD8D901-A1E8-77B4-36B5-DBAFC1F0F231}"/>
                </a:ext>
              </a:extLst>
            </p:cNvPr>
            <p:cNvSpPr/>
            <p:nvPr/>
          </p:nvSpPr>
          <p:spPr>
            <a:xfrm>
              <a:off x="5230447" y="723512"/>
              <a:ext cx="227377" cy="335751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B779D4E1-3948-014D-1682-8CA78160F512}"/>
                </a:ext>
              </a:extLst>
            </p:cNvPr>
            <p:cNvSpPr/>
            <p:nvPr/>
          </p:nvSpPr>
          <p:spPr>
            <a:xfrm>
              <a:off x="1701594" y="1412509"/>
              <a:ext cx="227377" cy="335751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36038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878E2E4B-1D89-8045-2444-340C00C22BCA}"/>
                  </a:ext>
                </a:extLst>
              </p:cNvPr>
              <p:cNvSpPr txBox="1"/>
              <p:nvPr/>
            </p:nvSpPr>
            <p:spPr>
              <a:xfrm>
                <a:off x="4178750" y="315538"/>
                <a:ext cx="7715248" cy="16909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>
                    <a:latin typeface="Cambria Math" panose="02040503050406030204" pitchFamily="18" charset="0"/>
                  </a:rPr>
                  <a:t>A</a:t>
                </a:r>
                <a:r>
                  <a:rPr lang="zh-CN" altLang="en-US" sz="2000" dirty="0">
                    <a:latin typeface="Cambria Math" panose="02040503050406030204" pitchFamily="18" charset="0"/>
                  </a:rPr>
                  <a:t>原子的</a:t>
                </a:r>
                <a:r>
                  <a:rPr lang="en-US" altLang="zh-CN" sz="2000" dirty="0" err="1">
                    <a:latin typeface="Cambria Math" panose="02040503050406030204" pitchFamily="18" charset="0"/>
                  </a:rPr>
                  <a:t>py</a:t>
                </a:r>
                <a:r>
                  <a:rPr lang="zh-CN" altLang="en-US" sz="2000" dirty="0">
                    <a:latin typeface="Cambria Math" panose="02040503050406030204" pitchFamily="18" charset="0"/>
                  </a:rPr>
                  <a:t>到</a:t>
                </a:r>
                <a:r>
                  <a:rPr lang="en-US" altLang="zh-CN" sz="2000" dirty="0">
                    <a:latin typeface="Cambria Math" panose="02040503050406030204" pitchFamily="18" charset="0"/>
                  </a:rPr>
                  <a:t>B</a:t>
                </a:r>
                <a:r>
                  <a:rPr lang="zh-CN" altLang="en-US" sz="2000" dirty="0">
                    <a:latin typeface="Cambria Math" panose="02040503050406030204" pitchFamily="18" charset="0"/>
                  </a:rPr>
                  <a:t>原子的</a:t>
                </a:r>
                <a:r>
                  <a:rPr lang="en-US" altLang="zh-CN" sz="2000" dirty="0" err="1">
                    <a:latin typeface="Cambria Math" panose="02040503050406030204" pitchFamily="18" charset="0"/>
                  </a:rPr>
                  <a:t>px</a:t>
                </a:r>
                <a:endParaRPr lang="en-US" altLang="zh-CN" sz="2000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23</m:t>
                          </m:r>
                        </m:sub>
                      </m:sSub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∥</m:t>
                          </m:r>
                        </m:sub>
                      </m:sSub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𝜋</m:t>
                          </m:r>
                          <m:d>
                            <m:d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sup>
                      </m:sSup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∥</m:t>
                          </m:r>
                        </m:sub>
                      </m:sSub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𝜋</m:t>
                          </m:r>
                          <m:d>
                            <m:d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sup>
                      </m:sSup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zh-CN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𝜋</m:t>
                          </m:r>
                          <m:d>
                            <m:d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sup>
                      </m:sSup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⊥</m:t>
                              </m:r>
                            </m:sub>
                          </m:sSub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𝜋</m:t>
                          </m:r>
                          <m:d>
                            <m:d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sup>
                      </m:sSup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14</m:t>
                          </m:r>
                        </m:sub>
                      </m:sSub>
                    </m:oMath>
                  </m:oMathPara>
                </a14:m>
                <a:endParaRPr lang="zh-CN" altLang="en-US" sz="2000" dirty="0"/>
              </a:p>
            </p:txBody>
          </p:sp>
        </mc:Choice>
        <mc:Fallback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878E2E4B-1D89-8045-2444-340C00C22B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750" y="315538"/>
                <a:ext cx="7715248" cy="1690976"/>
              </a:xfrm>
              <a:prstGeom prst="rect">
                <a:avLst/>
              </a:prstGeom>
              <a:blipFill>
                <a:blip r:embed="rId2"/>
                <a:stretch>
                  <a:fillRect l="-790" t="-28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组合 8">
            <a:extLst>
              <a:ext uri="{FF2B5EF4-FFF2-40B4-BE49-F238E27FC236}">
                <a16:creationId xmlns:a16="http://schemas.microsoft.com/office/drawing/2014/main" id="{93741383-C9B2-D0C9-720D-8D090C8A3630}"/>
              </a:ext>
            </a:extLst>
          </p:cNvPr>
          <p:cNvGrpSpPr/>
          <p:nvPr/>
        </p:nvGrpSpPr>
        <p:grpSpPr>
          <a:xfrm>
            <a:off x="298002" y="1167758"/>
            <a:ext cx="4083916" cy="4324523"/>
            <a:chOff x="298002" y="1167758"/>
            <a:chExt cx="4083916" cy="4324523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F09FDEF2-9888-8ABF-CF40-C22F65DAAF4B}"/>
                </a:ext>
              </a:extLst>
            </p:cNvPr>
            <p:cNvGrpSpPr/>
            <p:nvPr/>
          </p:nvGrpSpPr>
          <p:grpSpPr>
            <a:xfrm>
              <a:off x="298002" y="1167758"/>
              <a:ext cx="4083916" cy="4324523"/>
              <a:chOff x="526994" y="2444108"/>
              <a:chExt cx="4083916" cy="4324523"/>
            </a:xfrm>
          </p:grpSpPr>
          <p:grpSp>
            <p:nvGrpSpPr>
              <p:cNvPr id="23" name="组合 22">
                <a:extLst>
                  <a:ext uri="{FF2B5EF4-FFF2-40B4-BE49-F238E27FC236}">
                    <a16:creationId xmlns:a16="http://schemas.microsoft.com/office/drawing/2014/main" id="{BA5C8DBE-93FF-F211-2323-334291FC5A98}"/>
                  </a:ext>
                </a:extLst>
              </p:cNvPr>
              <p:cNvGrpSpPr/>
              <p:nvPr/>
            </p:nvGrpSpPr>
            <p:grpSpPr>
              <a:xfrm>
                <a:off x="526994" y="2444108"/>
                <a:ext cx="4083916" cy="4324523"/>
                <a:chOff x="526993" y="2444101"/>
                <a:chExt cx="4083918" cy="4324521"/>
              </a:xfrm>
            </p:grpSpPr>
            <p:pic>
              <p:nvPicPr>
                <p:cNvPr id="17" name="图片 16" descr="图表, 雷达图&#10;&#10;描述已自动生成">
                  <a:extLst>
                    <a:ext uri="{FF2B5EF4-FFF2-40B4-BE49-F238E27FC236}">
                      <a16:creationId xmlns:a16="http://schemas.microsoft.com/office/drawing/2014/main" id="{01D5FDEF-F399-4AF6-6008-5CB9FF03983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26993" y="2444101"/>
                  <a:ext cx="4083918" cy="4324521"/>
                </a:xfrm>
                <a:prstGeom prst="rect">
                  <a:avLst/>
                </a:prstGeom>
              </p:spPr>
            </p:pic>
            <p:sp>
              <p:nvSpPr>
                <p:cNvPr id="18" name="箭头: 右 17">
                  <a:extLst>
                    <a:ext uri="{FF2B5EF4-FFF2-40B4-BE49-F238E27FC236}">
                      <a16:creationId xmlns:a16="http://schemas.microsoft.com/office/drawing/2014/main" id="{65D2AFD9-84D1-F77C-54CC-5EFD9801236D}"/>
                    </a:ext>
                  </a:extLst>
                </p:cNvPr>
                <p:cNvSpPr/>
                <p:nvPr/>
              </p:nvSpPr>
              <p:spPr>
                <a:xfrm>
                  <a:off x="2418945" y="4909225"/>
                  <a:ext cx="453957" cy="142673"/>
                </a:xfrm>
                <a:prstGeom prst="rightArrow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900"/>
                </a:p>
              </p:txBody>
            </p:sp>
            <p:sp>
              <p:nvSpPr>
                <p:cNvPr id="19" name="箭头: 右 18">
                  <a:extLst>
                    <a:ext uri="{FF2B5EF4-FFF2-40B4-BE49-F238E27FC236}">
                      <a16:creationId xmlns:a16="http://schemas.microsoft.com/office/drawing/2014/main" id="{69A69B42-AAB8-B2FC-C33B-7B880A34A646}"/>
                    </a:ext>
                  </a:extLst>
                </p:cNvPr>
                <p:cNvSpPr/>
                <p:nvPr/>
              </p:nvSpPr>
              <p:spPr>
                <a:xfrm rot="19784578">
                  <a:off x="2355142" y="4771211"/>
                  <a:ext cx="466896" cy="135216"/>
                </a:xfrm>
                <a:prstGeom prst="rightArrow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900"/>
                </a:p>
              </p:txBody>
            </p:sp>
            <p:sp>
              <p:nvSpPr>
                <p:cNvPr id="20" name="箭头: 右 19">
                  <a:extLst>
                    <a:ext uri="{FF2B5EF4-FFF2-40B4-BE49-F238E27FC236}">
                      <a16:creationId xmlns:a16="http://schemas.microsoft.com/office/drawing/2014/main" id="{EBC07DAE-AD47-F6C3-FFA2-0FD9755E7004}"/>
                    </a:ext>
                  </a:extLst>
                </p:cNvPr>
                <p:cNvSpPr/>
                <p:nvPr/>
              </p:nvSpPr>
              <p:spPr>
                <a:xfrm rot="3463246">
                  <a:off x="2381425" y="5052890"/>
                  <a:ext cx="282197" cy="113658"/>
                </a:xfrm>
                <a:prstGeom prst="rightArrow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900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1" name="文本框 20">
                      <a:extLst>
                        <a:ext uri="{FF2B5EF4-FFF2-40B4-BE49-F238E27FC236}">
                          <a16:creationId xmlns:a16="http://schemas.microsoft.com/office/drawing/2014/main" id="{A99FB035-B704-10F9-9533-0158A7FADFB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696350" y="4751290"/>
                      <a:ext cx="654993" cy="2308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altLang="zh-CN" sz="9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9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altLang="zh-CN" sz="9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</m:oMath>
                        </m:oMathPara>
                      </a14:m>
                      <a:endParaRPr lang="zh-CN" altLang="en-US" sz="900" dirty="0"/>
                    </a:p>
                  </p:txBody>
                </p:sp>
              </mc:Choice>
              <mc:Fallback xmlns="">
                <p:sp>
                  <p:nvSpPr>
                    <p:cNvPr id="21" name="文本框 20">
                      <a:extLst>
                        <a:ext uri="{FF2B5EF4-FFF2-40B4-BE49-F238E27FC236}">
                          <a16:creationId xmlns:a16="http://schemas.microsoft.com/office/drawing/2014/main" id="{A99FB035-B704-10F9-9533-0158A7FADFB8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696350" y="4751290"/>
                      <a:ext cx="654993" cy="230832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CN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27" name="箭头: 右 26">
                  <a:extLst>
                    <a:ext uri="{FF2B5EF4-FFF2-40B4-BE49-F238E27FC236}">
                      <a16:creationId xmlns:a16="http://schemas.microsoft.com/office/drawing/2014/main" id="{C4906648-7AF0-C16E-BE64-1395A2E42B31}"/>
                    </a:ext>
                  </a:extLst>
                </p:cNvPr>
                <p:cNvSpPr/>
                <p:nvPr/>
              </p:nvSpPr>
              <p:spPr>
                <a:xfrm>
                  <a:off x="3250660" y="6318330"/>
                  <a:ext cx="453957" cy="142673"/>
                </a:xfrm>
                <a:prstGeom prst="rightArrow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900"/>
                </a:p>
              </p:txBody>
            </p:sp>
            <p:sp>
              <p:nvSpPr>
                <p:cNvPr id="28" name="箭头: 右 27">
                  <a:extLst>
                    <a:ext uri="{FF2B5EF4-FFF2-40B4-BE49-F238E27FC236}">
                      <a16:creationId xmlns:a16="http://schemas.microsoft.com/office/drawing/2014/main" id="{E8210482-CDEC-0FB1-5CC7-DBD888591252}"/>
                    </a:ext>
                  </a:extLst>
                </p:cNvPr>
                <p:cNvSpPr/>
                <p:nvPr/>
              </p:nvSpPr>
              <p:spPr>
                <a:xfrm rot="18504178">
                  <a:off x="3210533" y="6229293"/>
                  <a:ext cx="290840" cy="159897"/>
                </a:xfrm>
                <a:prstGeom prst="rightArrow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900"/>
                </a:p>
              </p:txBody>
            </p:sp>
            <p:sp>
              <p:nvSpPr>
                <p:cNvPr id="29" name="箭头: 右 28">
                  <a:extLst>
                    <a:ext uri="{FF2B5EF4-FFF2-40B4-BE49-F238E27FC236}">
                      <a16:creationId xmlns:a16="http://schemas.microsoft.com/office/drawing/2014/main" id="{D6C5C74F-A331-71BB-8A98-AC06B9AFD52D}"/>
                    </a:ext>
                  </a:extLst>
                </p:cNvPr>
                <p:cNvSpPr/>
                <p:nvPr/>
              </p:nvSpPr>
              <p:spPr>
                <a:xfrm rot="2014657">
                  <a:off x="3214078" y="6458886"/>
                  <a:ext cx="436308" cy="163545"/>
                </a:xfrm>
                <a:prstGeom prst="rightArrow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900"/>
                </a:p>
              </p:txBody>
            </p:sp>
          </p:grpSp>
          <p:sp>
            <p:nvSpPr>
              <p:cNvPr id="2" name="箭头: 右 1">
                <a:extLst>
                  <a:ext uri="{FF2B5EF4-FFF2-40B4-BE49-F238E27FC236}">
                    <a16:creationId xmlns:a16="http://schemas.microsoft.com/office/drawing/2014/main" id="{66770545-0784-9DD5-B9A3-062CC3151095}"/>
                  </a:ext>
                </a:extLst>
              </p:cNvPr>
              <p:cNvSpPr/>
              <p:nvPr/>
            </p:nvSpPr>
            <p:spPr>
              <a:xfrm rot="16200000">
                <a:off x="2970188" y="4143987"/>
                <a:ext cx="535020" cy="171856"/>
              </a:xfrm>
              <a:prstGeom prst="rightArrow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900"/>
              </a:p>
            </p:txBody>
          </p:sp>
          <p:sp>
            <p:nvSpPr>
              <p:cNvPr id="12" name="箭头: 右 11">
                <a:extLst>
                  <a:ext uri="{FF2B5EF4-FFF2-40B4-BE49-F238E27FC236}">
                    <a16:creationId xmlns:a16="http://schemas.microsoft.com/office/drawing/2014/main" id="{A10D60A7-CFED-0AE7-06AA-11DDC882F220}"/>
                  </a:ext>
                </a:extLst>
              </p:cNvPr>
              <p:cNvSpPr/>
              <p:nvPr/>
            </p:nvSpPr>
            <p:spPr>
              <a:xfrm rot="19608342">
                <a:off x="3215351" y="4347518"/>
                <a:ext cx="314578" cy="150535"/>
              </a:xfrm>
              <a:prstGeom prst="rightArrow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900"/>
              </a:p>
            </p:txBody>
          </p:sp>
          <p:sp>
            <p:nvSpPr>
              <p:cNvPr id="13" name="箭头: 右 12">
                <a:extLst>
                  <a:ext uri="{FF2B5EF4-FFF2-40B4-BE49-F238E27FC236}">
                    <a16:creationId xmlns:a16="http://schemas.microsoft.com/office/drawing/2014/main" id="{CCEFD06F-664B-4486-E03E-390C425BDBF4}"/>
                  </a:ext>
                </a:extLst>
              </p:cNvPr>
              <p:cNvSpPr/>
              <p:nvPr/>
            </p:nvSpPr>
            <p:spPr>
              <a:xfrm rot="14153792">
                <a:off x="2849601" y="4253820"/>
                <a:ext cx="510259" cy="129966"/>
              </a:xfrm>
              <a:prstGeom prst="rightArrow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900"/>
              </a:p>
            </p:txBody>
          </p:sp>
          <p:sp>
            <p:nvSpPr>
              <p:cNvPr id="24" name="箭头: 右 23">
                <a:extLst>
                  <a:ext uri="{FF2B5EF4-FFF2-40B4-BE49-F238E27FC236}">
                    <a16:creationId xmlns:a16="http://schemas.microsoft.com/office/drawing/2014/main" id="{A278647B-5F28-880A-60C0-D311E07FF41A}"/>
                  </a:ext>
                </a:extLst>
              </p:cNvPr>
              <p:cNvSpPr/>
              <p:nvPr/>
            </p:nvSpPr>
            <p:spPr>
              <a:xfrm rot="16200000">
                <a:off x="1284263" y="4143987"/>
                <a:ext cx="535020" cy="171856"/>
              </a:xfrm>
              <a:prstGeom prst="rightArrow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900"/>
              </a:p>
            </p:txBody>
          </p:sp>
          <p:sp>
            <p:nvSpPr>
              <p:cNvPr id="25" name="箭头: 右 24">
                <a:extLst>
                  <a:ext uri="{FF2B5EF4-FFF2-40B4-BE49-F238E27FC236}">
                    <a16:creationId xmlns:a16="http://schemas.microsoft.com/office/drawing/2014/main" id="{1CF7F7FC-9C85-C653-D339-E3F8BE361B15}"/>
                  </a:ext>
                </a:extLst>
              </p:cNvPr>
              <p:cNvSpPr/>
              <p:nvPr/>
            </p:nvSpPr>
            <p:spPr>
              <a:xfrm rot="18334866">
                <a:off x="1468691" y="4229391"/>
                <a:ext cx="518189" cy="195204"/>
              </a:xfrm>
              <a:prstGeom prst="rightArrow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900"/>
              </a:p>
            </p:txBody>
          </p:sp>
          <p:sp>
            <p:nvSpPr>
              <p:cNvPr id="26" name="箭头: 右 25">
                <a:extLst>
                  <a:ext uri="{FF2B5EF4-FFF2-40B4-BE49-F238E27FC236}">
                    <a16:creationId xmlns:a16="http://schemas.microsoft.com/office/drawing/2014/main" id="{98B38719-F697-5BD8-BEC4-617B7B7A0907}"/>
                  </a:ext>
                </a:extLst>
              </p:cNvPr>
              <p:cNvSpPr/>
              <p:nvPr/>
            </p:nvSpPr>
            <p:spPr>
              <a:xfrm rot="12750962">
                <a:off x="1212584" y="4345681"/>
                <a:ext cx="362599" cy="175613"/>
              </a:xfrm>
              <a:prstGeom prst="rightArrow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900"/>
              </a:p>
            </p:txBody>
          </p:sp>
          <p:sp>
            <p:nvSpPr>
              <p:cNvPr id="30" name="箭头: 右 29">
                <a:extLst>
                  <a:ext uri="{FF2B5EF4-FFF2-40B4-BE49-F238E27FC236}">
                    <a16:creationId xmlns:a16="http://schemas.microsoft.com/office/drawing/2014/main" id="{06370D28-61D9-AA08-0E0A-211725ED8DC3}"/>
                  </a:ext>
                </a:extLst>
              </p:cNvPr>
              <p:cNvSpPr/>
              <p:nvPr/>
            </p:nvSpPr>
            <p:spPr>
              <a:xfrm rot="16200000">
                <a:off x="2100702" y="5570869"/>
                <a:ext cx="535020" cy="171856"/>
              </a:xfrm>
              <a:prstGeom prst="rightArrow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900"/>
              </a:p>
            </p:txBody>
          </p:sp>
          <p:sp>
            <p:nvSpPr>
              <p:cNvPr id="31" name="箭头: 右 30">
                <a:extLst>
                  <a:ext uri="{FF2B5EF4-FFF2-40B4-BE49-F238E27FC236}">
                    <a16:creationId xmlns:a16="http://schemas.microsoft.com/office/drawing/2014/main" id="{80E1F554-19BA-568F-90C4-6F5199453297}"/>
                  </a:ext>
                </a:extLst>
              </p:cNvPr>
              <p:cNvSpPr/>
              <p:nvPr/>
            </p:nvSpPr>
            <p:spPr>
              <a:xfrm rot="18334866">
                <a:off x="2285130" y="5656273"/>
                <a:ext cx="518189" cy="195204"/>
              </a:xfrm>
              <a:prstGeom prst="rightArrow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900"/>
              </a:p>
            </p:txBody>
          </p:sp>
          <p:sp>
            <p:nvSpPr>
              <p:cNvPr id="32" name="箭头: 右 31">
                <a:extLst>
                  <a:ext uri="{FF2B5EF4-FFF2-40B4-BE49-F238E27FC236}">
                    <a16:creationId xmlns:a16="http://schemas.microsoft.com/office/drawing/2014/main" id="{3291FA0A-337D-0BA4-8446-F0C184F34AFE}"/>
                  </a:ext>
                </a:extLst>
              </p:cNvPr>
              <p:cNvSpPr/>
              <p:nvPr/>
            </p:nvSpPr>
            <p:spPr>
              <a:xfrm rot="12750962">
                <a:off x="2029023" y="5772563"/>
                <a:ext cx="362599" cy="175613"/>
              </a:xfrm>
              <a:prstGeom prst="rightArrow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900"/>
              </a:p>
            </p:txBody>
          </p:sp>
        </p:grp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2FB77718-6899-CC18-89DC-22126DDA41A0}"/>
                </a:ext>
              </a:extLst>
            </p:cNvPr>
            <p:cNvSpPr/>
            <p:nvPr/>
          </p:nvSpPr>
          <p:spPr>
            <a:xfrm rot="19470875">
              <a:off x="1865192" y="2769264"/>
              <a:ext cx="1914525" cy="819150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363D0983-A992-4D24-EC6E-DA0A1A506D12}"/>
                </a:ext>
              </a:extLst>
            </p:cNvPr>
            <p:cNvSpPr/>
            <p:nvPr/>
          </p:nvSpPr>
          <p:spPr>
            <a:xfrm rot="2442979">
              <a:off x="1765168" y="4410492"/>
              <a:ext cx="1914525" cy="819150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7E2B866A-86D0-0C7C-11F2-A27735582CAE}"/>
                  </a:ext>
                </a:extLst>
              </p:cNvPr>
              <p:cNvSpPr txBox="1"/>
              <p:nvPr/>
            </p:nvSpPr>
            <p:spPr>
              <a:xfrm>
                <a:off x="4236199" y="2209516"/>
                <a:ext cx="7635765" cy="22349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/>
                  <a:t>A</a:t>
                </a:r>
                <a:r>
                  <a:rPr lang="zh-CN" altLang="en-US" sz="2000" dirty="0"/>
                  <a:t>原子的</a:t>
                </a:r>
                <a:r>
                  <a:rPr lang="en-US" altLang="zh-CN" sz="2000" dirty="0" err="1"/>
                  <a:t>py</a:t>
                </a:r>
                <a:r>
                  <a:rPr lang="zh-CN" altLang="en-US" sz="2000" dirty="0"/>
                  <a:t>到</a:t>
                </a:r>
                <a:r>
                  <a:rPr lang="en-US" altLang="zh-CN" sz="2000" dirty="0"/>
                  <a:t>B</a:t>
                </a:r>
                <a:r>
                  <a:rPr lang="zh-CN" altLang="en-US" sz="2000" dirty="0"/>
                  <a:t>原子的</a:t>
                </a:r>
                <a:r>
                  <a:rPr lang="en-US" altLang="zh-CN" sz="2000" dirty="0" err="1"/>
                  <a:t>py</a:t>
                </a:r>
                <a:endParaRPr lang="en-US" altLang="zh-CN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sub>
                      </m:sSub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∥</m:t>
                          </m:r>
                        </m:sub>
                      </m:sSub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d>
                            <m:d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sup>
                      </m:sSup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∥</m:t>
                          </m:r>
                        </m:sub>
                      </m:sSub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d>
                            <m:d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sup>
                      </m:sSup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zh-CN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sup>
                      </m:sSup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sup>
                      </m:sSup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zh-CN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∥</m:t>
                          </m:r>
                        </m:sub>
                      </m:sSub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sup>
                      </m:sSup>
                    </m:oMath>
                  </m:oMathPara>
                </a14:m>
                <a:endParaRPr lang="zh-CN" altLang="en-US" sz="2000" dirty="0"/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7E2B866A-86D0-0C7C-11F2-A27735582C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6199" y="2209516"/>
                <a:ext cx="7635765" cy="2234907"/>
              </a:xfrm>
              <a:prstGeom prst="rect">
                <a:avLst/>
              </a:prstGeom>
              <a:blipFill>
                <a:blip r:embed="rId5"/>
                <a:stretch>
                  <a:fillRect l="-878" t="-136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A4759535-AA21-275A-C44C-08CA3C0ADD7B}"/>
                  </a:ext>
                </a:extLst>
              </p:cNvPr>
              <p:cNvSpPr txBox="1"/>
              <p:nvPr/>
            </p:nvSpPr>
            <p:spPr>
              <a:xfrm>
                <a:off x="5187647" y="4709129"/>
                <a:ext cx="6313796" cy="16427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/>
                  <a:t>最终得到的哈密顿量</a:t>
                </a:r>
                <a:endParaRPr lang="en-US" altLang="zh-CN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  <m:t>𝜆</m:t>
                                      </m:r>
                                    </m:e>
                                    <m:e>
                                      <m: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  <m:t>𝜆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14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23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24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Sup>
                                        <m:sSubSupPr>
                                          <m:ctrlP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  <m:sup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∗</m:t>
                                          </m:r>
                                        </m:sup>
                                      </m:sSubSup>
                                    </m:e>
                                    <m:e>
                                      <m:sSubSup>
                                        <m:sSubSupPr>
                                          <m:ctrlP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23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∗</m:t>
                                          </m:r>
                                        </m:sup>
                                      </m:sSubSup>
                                    </m:e>
                                  </m:mr>
                                  <m:mr>
                                    <m:e>
                                      <m:sSubSup>
                                        <m:sSubSupPr>
                                          <m:ctrlP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14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∗</m:t>
                                          </m:r>
                                        </m:sup>
                                      </m:sSubSup>
                                    </m:e>
                                    <m:e>
                                      <m:sSubSup>
                                        <m:sSubSupPr>
                                          <m:ctrlP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24</m:t>
                                          </m:r>
                                        </m:sub>
                                        <m:sup>
                                          <m:r>
                                            <a:rPr lang="en-US" altLang="zh-CN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∗</m:t>
                                          </m:r>
                                        </m:sup>
                                      </m:sSubSup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  <m:t>𝜆</m:t>
                                      </m:r>
                                    </m:e>
                                    <m:e>
                                      <m: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  <m:t>𝜆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A4759535-AA21-275A-C44C-08CA3C0ADD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7647" y="4709129"/>
                <a:ext cx="6313796" cy="1642757"/>
              </a:xfrm>
              <a:prstGeom prst="rect">
                <a:avLst/>
              </a:prstGeom>
              <a:blipFill>
                <a:blip r:embed="rId6"/>
                <a:stretch>
                  <a:fillRect l="-1062" t="-185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0575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0326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928</TotalTime>
  <Words>258</Words>
  <Application>Microsoft Office PowerPoint</Application>
  <PresentationFormat>宽屏</PresentationFormat>
  <Paragraphs>23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等线</vt:lpstr>
      <vt:lpstr>等线 Light</vt:lpstr>
      <vt:lpstr>Arial</vt:lpstr>
      <vt:lpstr>Cambria Math</vt:lpstr>
      <vt:lpstr>Office 主题​​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谦</dc:creator>
  <cp:lastModifiedBy>谦</cp:lastModifiedBy>
  <cp:revision>17</cp:revision>
  <dcterms:created xsi:type="dcterms:W3CDTF">2022-05-30T12:03:32Z</dcterms:created>
  <dcterms:modified xsi:type="dcterms:W3CDTF">2022-05-31T11:13:24Z</dcterms:modified>
</cp:coreProperties>
</file>